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7" r:id="rId3"/>
    <p:sldId id="299" r:id="rId4"/>
    <p:sldId id="298" r:id="rId5"/>
    <p:sldId id="258" r:id="rId6"/>
    <p:sldId id="288" r:id="rId7"/>
    <p:sldId id="300" r:id="rId8"/>
    <p:sldId id="301" r:id="rId9"/>
    <p:sldId id="293" r:id="rId10"/>
    <p:sldId id="294" r:id="rId11"/>
    <p:sldId id="302" r:id="rId12"/>
    <p:sldId id="295"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lnSpcReduction="10000"/>
          </a:bodyPr>
          <a:lstStyle/>
          <a:p>
            <a:pPr marL="0" indent="0" algn="ctr">
              <a:buNone/>
            </a:pPr>
            <a:r>
              <a:rPr lang="en-US" sz="2800" dirty="0" smtClean="0">
                <a:latin typeface="Times New Roman" pitchFamily="18" charset="0"/>
                <a:cs typeface="Times New Roman" pitchFamily="18" charset="0"/>
              </a:rPr>
              <a:t>Selecting Cases</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8-16 at 6.03.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 y="685800"/>
            <a:ext cx="9144000" cy="5441058"/>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3505200" y="1828800"/>
            <a:ext cx="4343400" cy="1477328"/>
          </a:xfrm>
          <a:prstGeom prst="rect">
            <a:avLst/>
          </a:prstGeom>
          <a:solidFill>
            <a:srgbClr val="001667"/>
          </a:solidFill>
        </p:spPr>
        <p:txBody>
          <a:bodyPr wrap="square" rtlCol="0">
            <a:spAutoFit/>
          </a:bodyPr>
          <a:lstStyle/>
          <a:p>
            <a:pPr algn="ctr"/>
            <a:r>
              <a:rPr lang="en-US" dirty="0" smtClean="0"/>
              <a:t>SPSS executes the procedure and Data View displays a slash through all case numbers that are not selected. All subsequent procedures executed using this filtered dataset will use only the non-filtered cases.</a:t>
            </a:r>
          </a:p>
        </p:txBody>
      </p:sp>
    </p:spTree>
    <p:extLst>
      <p:ext uri="{BB962C8B-B14F-4D97-AF65-F5344CB8AC3E}">
        <p14:creationId xmlns:p14="http://schemas.microsoft.com/office/powerpoint/2010/main" val="31613530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6 at 6.29.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92"/>
            <a:ext cx="9144000" cy="5435485"/>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114800" y="1371600"/>
            <a:ext cx="4343400" cy="3416320"/>
          </a:xfrm>
          <a:prstGeom prst="rect">
            <a:avLst/>
          </a:prstGeom>
          <a:solidFill>
            <a:srgbClr val="001667"/>
          </a:solidFill>
        </p:spPr>
        <p:txBody>
          <a:bodyPr wrap="square" rtlCol="0">
            <a:spAutoFit/>
          </a:bodyPr>
          <a:lstStyle/>
          <a:p>
            <a:pPr algn="ctr"/>
            <a:r>
              <a:rPr lang="en-US" dirty="0" smtClean="0"/>
              <a:t>Note that SPSS creates a new variable in the last column of the Data Editor with the name filter_$ (you can rename this variable, as appropriate). This variable contains either 0 (Not </a:t>
            </a:r>
            <a:r>
              <a:rPr lang="en-US" dirty="0"/>
              <a:t>S</a:t>
            </a:r>
            <a:r>
              <a:rPr lang="en-US" dirty="0" smtClean="0"/>
              <a:t>elected) or 1 (Selected) for each case, depending on whether or not the case meets the selection criteria. One can save the dataset with this new variable and use it in subsequent analyses in order to easily apply the previously defined selection criteria using Use filter variable: in the Select Cases dialog.</a:t>
            </a:r>
          </a:p>
        </p:txBody>
      </p:sp>
    </p:spTree>
    <p:extLst>
      <p:ext uri="{BB962C8B-B14F-4D97-AF65-F5344CB8AC3E}">
        <p14:creationId xmlns:p14="http://schemas.microsoft.com/office/powerpoint/2010/main" val="20791539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6 at 6.08.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44514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8" name="TextBox 7"/>
          <p:cNvSpPr txBox="1"/>
          <p:nvPr/>
        </p:nvSpPr>
        <p:spPr>
          <a:xfrm>
            <a:off x="5181600" y="1752600"/>
            <a:ext cx="3376326" cy="1200329"/>
          </a:xfrm>
          <a:prstGeom prst="rect">
            <a:avLst/>
          </a:prstGeom>
          <a:solidFill>
            <a:srgbClr val="001667"/>
          </a:solidFill>
        </p:spPr>
        <p:txBody>
          <a:bodyPr wrap="square" rtlCol="0">
            <a:spAutoFit/>
          </a:bodyPr>
          <a:lstStyle/>
          <a:p>
            <a:pPr algn="ctr"/>
            <a:r>
              <a:rPr lang="en-US" dirty="0" smtClean="0"/>
              <a:t>To use all cases one must use the Select Cases procedure again and check the All cases radio button and click OK.</a:t>
            </a:r>
          </a:p>
        </p:txBody>
      </p:sp>
      <p:sp>
        <p:nvSpPr>
          <p:cNvPr id="9" name="Oval 8"/>
          <p:cNvSpPr/>
          <p:nvPr/>
        </p:nvSpPr>
        <p:spPr>
          <a:xfrm>
            <a:off x="2286000" y="1752600"/>
            <a:ext cx="533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91000" y="4953000"/>
            <a:ext cx="533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3746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0"/>
            <a:ext cx="8229600" cy="1143000"/>
          </a:xfrm>
        </p:spPr>
        <p:txBody>
          <a:bodyPr>
            <a:normAutofit/>
          </a:bodyPr>
          <a:lstStyle/>
          <a:p>
            <a:r>
              <a:rPr lang="en-US" sz="2400" dirty="0" smtClean="0">
                <a:latin typeface="Times New Roman" pitchFamily="18" charset="0"/>
                <a:cs typeface="Times New Roman" pitchFamily="18" charset="0"/>
              </a:rPr>
              <a:t>Selecting Cases</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143000"/>
            <a:ext cx="8229600" cy="5029200"/>
          </a:xfrm>
        </p:spPr>
        <p:txBody>
          <a:bodyPr>
            <a:normAutofit fontScale="85000" lnSpcReduction="20000"/>
          </a:bodyPr>
          <a:lstStyle/>
          <a:p>
            <a:r>
              <a:rPr lang="en-US" sz="2400" dirty="0">
                <a:latin typeface="Times New Roman" pitchFamily="18" charset="0"/>
                <a:cs typeface="Times New Roman" pitchFamily="18" charset="0"/>
              </a:rPr>
              <a:t>SPSS allows one to select a subset of </a:t>
            </a:r>
            <a:r>
              <a:rPr lang="en-US" sz="2400" dirty="0" smtClean="0">
                <a:latin typeface="Times New Roman" pitchFamily="18" charset="0"/>
                <a:cs typeface="Times New Roman" pitchFamily="18" charset="0"/>
              </a:rPr>
              <a:t>cases for </a:t>
            </a:r>
            <a:r>
              <a:rPr lang="en-US" sz="2400" dirty="0">
                <a:latin typeface="Times New Roman" pitchFamily="18" charset="0"/>
                <a:cs typeface="Times New Roman" pitchFamily="18" charset="0"/>
              </a:rPr>
              <a:t>further analysis, while excluding the remaining cases from various analyses</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following options are </a:t>
            </a:r>
            <a:r>
              <a:rPr lang="en-US" sz="2400" dirty="0" smtClean="0">
                <a:latin typeface="Times New Roman" pitchFamily="18" charset="0"/>
                <a:cs typeface="Times New Roman" pitchFamily="18" charset="0"/>
              </a:rPr>
              <a:t>provided.</a:t>
            </a:r>
          </a:p>
          <a:p>
            <a:pPr lvl="1"/>
            <a:r>
              <a:rPr lang="en-US" sz="2000" dirty="0">
                <a:latin typeface="Times New Roman" pitchFamily="18" charset="0"/>
                <a:cs typeface="Times New Roman" pitchFamily="18" charset="0"/>
              </a:rPr>
              <a:t>All Cases. This option removes any previous selection and subsequent analyses use all data in the dataset. </a:t>
            </a:r>
          </a:p>
          <a:p>
            <a:pPr lvl="1"/>
            <a:r>
              <a:rPr lang="en-US" sz="2000" dirty="0">
                <a:latin typeface="Times New Roman" pitchFamily="18" charset="0"/>
                <a:cs typeface="Times New Roman" pitchFamily="18" charset="0"/>
              </a:rPr>
              <a:t>If Condition is satisfied. This option allows one to specify a selection rule, e.g., select cases if gender = 1, based on variable values.</a:t>
            </a:r>
          </a:p>
          <a:p>
            <a:pPr lvl="1"/>
            <a:r>
              <a:rPr lang="en-US" sz="2000" dirty="0">
                <a:latin typeface="Times New Roman" pitchFamily="18" charset="0"/>
                <a:cs typeface="Times New Roman" pitchFamily="18" charset="0"/>
              </a:rPr>
              <a:t>Random sample of cases. This option allows one to select a specified % of all cases or a fixed number of cases at random.</a:t>
            </a:r>
          </a:p>
          <a:p>
            <a:pPr lvl="1"/>
            <a:r>
              <a:rPr lang="en-US" sz="2000" dirty="0">
                <a:latin typeface="Times New Roman" pitchFamily="18" charset="0"/>
                <a:cs typeface="Times New Roman" pitchFamily="18" charset="0"/>
              </a:rPr>
              <a:t>Based on time or case range. This option allows one to identify a range of cases based on dataset case numbers.</a:t>
            </a:r>
          </a:p>
          <a:p>
            <a:pPr lvl="1"/>
            <a:r>
              <a:rPr lang="en-US" sz="2000" dirty="0">
                <a:latin typeface="Times New Roman" pitchFamily="18" charset="0"/>
                <a:cs typeface="Times New Roman" pitchFamily="18" charset="0"/>
              </a:rPr>
              <a:t>Use filter variable. This option uses a filter variable that has values of 1 or 0 only; cases with a 1 are included and the cases with 0 are excluded</a:t>
            </a:r>
            <a:r>
              <a:rPr lang="en-US" sz="20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select cases procedure </a:t>
            </a:r>
            <a:r>
              <a:rPr lang="en-US" sz="2400" dirty="0">
                <a:latin typeface="Times New Roman" pitchFamily="18" charset="0"/>
                <a:cs typeface="Times New Roman" pitchFamily="18" charset="0"/>
              </a:rPr>
              <a:t>works similarly to the </a:t>
            </a:r>
            <a:r>
              <a:rPr lang="en-US" sz="2400" dirty="0" smtClean="0">
                <a:latin typeface="Times New Roman" pitchFamily="18" charset="0"/>
                <a:cs typeface="Times New Roman" pitchFamily="18" charset="0"/>
              </a:rPr>
              <a:t>split file procedure</a:t>
            </a:r>
            <a:r>
              <a:rPr lang="en-US" sz="2400" dirty="0">
                <a:latin typeface="Times New Roman" pitchFamily="18" charset="0"/>
                <a:cs typeface="Times New Roman" pitchFamily="18" charset="0"/>
              </a:rPr>
              <a:t>. The difference is that one uses the </a:t>
            </a:r>
            <a:r>
              <a:rPr lang="en-US" sz="2400" dirty="0" smtClean="0">
                <a:latin typeface="Times New Roman" pitchFamily="18" charset="0"/>
                <a:cs typeface="Times New Roman" pitchFamily="18" charset="0"/>
              </a:rPr>
              <a:t>select cases procedure to display analysis for the selected cases only, e.g., male cases only. The split file procedure is used to </a:t>
            </a:r>
            <a:r>
              <a:rPr lang="en-US" sz="2400" dirty="0">
                <a:latin typeface="Times New Roman" pitchFamily="18" charset="0"/>
                <a:cs typeface="Times New Roman" pitchFamily="18" charset="0"/>
              </a:rPr>
              <a:t>repeat the same analyses, separately, on multiple groups at the same time. For example, if one intends to compute descriptive statistics of females and males separately, one would use the split file procedure. </a:t>
            </a:r>
            <a:endParaRPr lang="en-US" sz="2400" dirty="0" smtClean="0">
              <a:latin typeface="Times New Roman" pitchFamily="18" charset="0"/>
              <a:cs typeface="Times New Roman" pitchFamily="18" charset="0"/>
            </a:endParaRPr>
          </a:p>
          <a:p>
            <a:pPr lvl="1"/>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8" name="Oval 7"/>
          <p:cNvSpPr/>
          <p:nvPr/>
        </p:nvSpPr>
        <p:spPr>
          <a:xfrm>
            <a:off x="5943600" y="3276600"/>
            <a:ext cx="12954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10400" y="55626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971800" y="2133600"/>
            <a:ext cx="3326827" cy="369332"/>
          </a:xfrm>
          <a:prstGeom prst="rect">
            <a:avLst/>
          </a:prstGeom>
          <a:solidFill>
            <a:srgbClr val="001667"/>
          </a:solidFill>
        </p:spPr>
        <p:txBody>
          <a:bodyPr wrap="none" rtlCol="0">
            <a:spAutoFit/>
          </a:bodyPr>
          <a:lstStyle/>
          <a:p>
            <a:pPr algn="ctr"/>
            <a:r>
              <a:rPr lang="en-US" dirty="0" smtClean="0"/>
              <a:t>Open the dataset </a:t>
            </a:r>
            <a:r>
              <a:rPr lang="en-US" i="1" dirty="0" err="1" smtClean="0"/>
              <a:t>Motivation.sav</a:t>
            </a:r>
            <a:r>
              <a:rPr lang="en-US" dirty="0" smtClean="0"/>
              <a:t>.  </a:t>
            </a:r>
          </a:p>
        </p:txBody>
      </p:sp>
      <p:sp>
        <p:nvSpPr>
          <p:cNvPr id="7" name="TextBox 6"/>
          <p:cNvSpPr txBox="1"/>
          <p:nvPr/>
        </p:nvSpPr>
        <p:spPr>
          <a:xfrm>
            <a:off x="2590800" y="3657600"/>
            <a:ext cx="3988893" cy="646331"/>
          </a:xfrm>
          <a:prstGeom prst="rect">
            <a:avLst/>
          </a:prstGeom>
          <a:solidFill>
            <a:srgbClr val="001667"/>
          </a:solidFill>
        </p:spPr>
        <p:txBody>
          <a:bodyPr wrap="none" rtlCol="0">
            <a:spAutoFit/>
          </a:bodyPr>
          <a:lstStyle/>
          <a:p>
            <a:pPr algn="ctr"/>
            <a:r>
              <a:rPr lang="en-US" dirty="0" smtClean="0"/>
              <a:t>TASK</a:t>
            </a:r>
          </a:p>
          <a:p>
            <a:pPr algn="ctr"/>
            <a:r>
              <a:rPr lang="en-US" dirty="0" smtClean="0"/>
              <a:t>Select males with a GPA of 3.0 or higher.</a:t>
            </a:r>
          </a:p>
        </p:txBody>
      </p:sp>
      <p:sp>
        <p:nvSpPr>
          <p:cNvPr id="12" name="TextBox 11"/>
          <p:cNvSpPr txBox="1"/>
          <p:nvPr/>
        </p:nvSpPr>
        <p:spPr>
          <a:xfrm>
            <a:off x="1905000" y="26670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33872526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6 at 5.2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458795"/>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4495800" y="3276600"/>
            <a:ext cx="3290644" cy="923330"/>
          </a:xfrm>
          <a:prstGeom prst="rect">
            <a:avLst/>
          </a:prstGeom>
          <a:solidFill>
            <a:srgbClr val="001667"/>
          </a:solidFill>
        </p:spPr>
        <p:txBody>
          <a:bodyPr wrap="none" rtlCol="0">
            <a:spAutoFit/>
          </a:bodyPr>
          <a:lstStyle/>
          <a:p>
            <a:pPr algn="ctr"/>
            <a:endParaRPr lang="en-US" dirty="0" smtClean="0"/>
          </a:p>
          <a:p>
            <a:pPr algn="ctr"/>
            <a:r>
              <a:rPr lang="en-US" dirty="0" smtClean="0"/>
              <a:t>  Follow the menu as indicated.  </a:t>
            </a:r>
          </a:p>
          <a:p>
            <a:pPr algn="ctr"/>
            <a:endParaRPr lang="en-US" dirty="0"/>
          </a:p>
        </p:txBody>
      </p:sp>
    </p:spTree>
    <p:extLst>
      <p:ext uri="{BB962C8B-B14F-4D97-AF65-F5344CB8AC3E}">
        <p14:creationId xmlns:p14="http://schemas.microsoft.com/office/powerpoint/2010/main" val="15371917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6 at 5.30.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438"/>
            <a:ext cx="9144000" cy="5467048"/>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8" name="TextBox 7"/>
          <p:cNvSpPr txBox="1"/>
          <p:nvPr/>
        </p:nvSpPr>
        <p:spPr>
          <a:xfrm>
            <a:off x="5181600" y="2057400"/>
            <a:ext cx="3652962" cy="923330"/>
          </a:xfrm>
          <a:prstGeom prst="rect">
            <a:avLst/>
          </a:prstGeom>
          <a:solidFill>
            <a:srgbClr val="001667"/>
          </a:solidFill>
          <a:ln w="12700">
            <a:solidFill>
              <a:schemeClr val="tx1"/>
            </a:solidFill>
          </a:ln>
        </p:spPr>
        <p:txBody>
          <a:bodyPr wrap="square" rtlCol="0">
            <a:spAutoFit/>
          </a:bodyPr>
          <a:lstStyle/>
          <a:p>
            <a:pPr algn="ctr"/>
            <a:r>
              <a:rPr lang="en-US" dirty="0" smtClean="0"/>
              <a:t>Check the If condition is satisfied radio button and the click the If… button.</a:t>
            </a:r>
            <a:endParaRPr lang="en-US" dirty="0"/>
          </a:p>
        </p:txBody>
      </p:sp>
      <p:sp>
        <p:nvSpPr>
          <p:cNvPr id="6" name="Oval 5"/>
          <p:cNvSpPr/>
          <p:nvPr/>
        </p:nvSpPr>
        <p:spPr>
          <a:xfrm>
            <a:off x="2438400" y="1905000"/>
            <a:ext cx="15240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4029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6 at 5.35.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5929"/>
            <a:ext cx="9144000" cy="544661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8" name="TextBox 7"/>
          <p:cNvSpPr txBox="1"/>
          <p:nvPr/>
        </p:nvSpPr>
        <p:spPr>
          <a:xfrm>
            <a:off x="609600" y="4038600"/>
            <a:ext cx="4419600" cy="1477328"/>
          </a:xfrm>
          <a:prstGeom prst="rect">
            <a:avLst/>
          </a:prstGeom>
          <a:solidFill>
            <a:srgbClr val="001667"/>
          </a:solidFill>
        </p:spPr>
        <p:txBody>
          <a:bodyPr wrap="square" rtlCol="0">
            <a:spAutoFit/>
          </a:bodyPr>
          <a:lstStyle/>
          <a:p>
            <a:pPr algn="ctr"/>
            <a:r>
              <a:rPr lang="en-US" dirty="0" smtClean="0"/>
              <a:t>Move Gender to the Conditional Expression box. Build the conditional expression using the appropriate buttons on the key pad to select all males. Note: the dataset is coded such that females = 1 and males = 2.</a:t>
            </a:r>
          </a:p>
        </p:txBody>
      </p:sp>
      <p:sp>
        <p:nvSpPr>
          <p:cNvPr id="9" name="Oval 8"/>
          <p:cNvSpPr/>
          <p:nvPr/>
        </p:nvSpPr>
        <p:spPr>
          <a:xfrm>
            <a:off x="3276600" y="2057400"/>
            <a:ext cx="685800" cy="6096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5803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3-08-16 at 5.55.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43697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8" name="TextBox 7"/>
          <p:cNvSpPr txBox="1"/>
          <p:nvPr/>
        </p:nvSpPr>
        <p:spPr>
          <a:xfrm>
            <a:off x="228600" y="3276600"/>
            <a:ext cx="3048000" cy="2585323"/>
          </a:xfrm>
          <a:prstGeom prst="rect">
            <a:avLst/>
          </a:prstGeom>
          <a:solidFill>
            <a:srgbClr val="001667"/>
          </a:solidFill>
        </p:spPr>
        <p:txBody>
          <a:bodyPr wrap="square" rtlCol="0">
            <a:spAutoFit/>
          </a:bodyPr>
          <a:lstStyle/>
          <a:p>
            <a:pPr algn="ctr"/>
            <a:r>
              <a:rPr lang="en-US" dirty="0" smtClean="0"/>
              <a:t>Add an ampersand symbol to separate conditional expressions and then add a second conditional expression to satisfy the condition that GPA must be 3.0 or above. Use </a:t>
            </a:r>
            <a:r>
              <a:rPr lang="en-US" dirty="0"/>
              <a:t>the appropriate buttons on the </a:t>
            </a:r>
            <a:r>
              <a:rPr lang="en-US" dirty="0" smtClean="0"/>
              <a:t>calculator pad. Click continue.</a:t>
            </a:r>
          </a:p>
        </p:txBody>
      </p:sp>
      <p:sp>
        <p:nvSpPr>
          <p:cNvPr id="10" name="Oval 9"/>
          <p:cNvSpPr/>
          <p:nvPr/>
        </p:nvSpPr>
        <p:spPr>
          <a:xfrm>
            <a:off x="3276600" y="1828800"/>
            <a:ext cx="18288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47244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1119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8" name="TextBox 7"/>
          <p:cNvSpPr txBox="1"/>
          <p:nvPr/>
        </p:nvSpPr>
        <p:spPr>
          <a:xfrm>
            <a:off x="4114800" y="838200"/>
            <a:ext cx="4800600" cy="4801315"/>
          </a:xfrm>
          <a:prstGeom prst="rect">
            <a:avLst/>
          </a:prstGeom>
          <a:solidFill>
            <a:srgbClr val="001667"/>
          </a:solidFill>
        </p:spPr>
        <p:txBody>
          <a:bodyPr wrap="square" rtlCol="0">
            <a:spAutoFit/>
          </a:bodyPr>
          <a:lstStyle/>
          <a:p>
            <a:pPr algn="ctr"/>
            <a:r>
              <a:rPr lang="en-US" dirty="0" smtClean="0"/>
              <a:t>Calculator Pad Operators</a:t>
            </a:r>
          </a:p>
          <a:p>
            <a:r>
              <a:rPr lang="en-US" dirty="0" smtClean="0"/>
              <a:t>+	Addition</a:t>
            </a:r>
          </a:p>
          <a:p>
            <a:r>
              <a:rPr lang="en-US" dirty="0" smtClean="0"/>
              <a:t>-	Subtraction</a:t>
            </a:r>
          </a:p>
          <a:p>
            <a:r>
              <a:rPr lang="en-US" dirty="0" smtClean="0"/>
              <a:t>*	Multiplication</a:t>
            </a:r>
          </a:p>
          <a:p>
            <a:r>
              <a:rPr lang="en-US" dirty="0" smtClean="0"/>
              <a:t>/	Division</a:t>
            </a:r>
            <a:endParaRPr lang="en-US" dirty="0"/>
          </a:p>
          <a:p>
            <a:r>
              <a:rPr lang="en-US" dirty="0" smtClean="0"/>
              <a:t>**	Exponentiation</a:t>
            </a:r>
          </a:p>
          <a:p>
            <a:r>
              <a:rPr lang="en-US" dirty="0" smtClean="0"/>
              <a:t>=	Equal to</a:t>
            </a:r>
          </a:p>
          <a:p>
            <a:r>
              <a:rPr lang="en-US" dirty="0" smtClean="0"/>
              <a:t>&lt;	Less than</a:t>
            </a:r>
            <a:endParaRPr lang="en-US" dirty="0"/>
          </a:p>
          <a:p>
            <a:r>
              <a:rPr lang="en-US" dirty="0" smtClean="0"/>
              <a:t>&gt; 	Greater than</a:t>
            </a:r>
          </a:p>
          <a:p>
            <a:r>
              <a:rPr lang="en-US" dirty="0" smtClean="0"/>
              <a:t>&lt;=	Less than or equal to</a:t>
            </a:r>
            <a:endParaRPr lang="en-US" dirty="0"/>
          </a:p>
          <a:p>
            <a:r>
              <a:rPr lang="en-US" dirty="0" smtClean="0"/>
              <a:t>&gt;=	Greater than or equal to</a:t>
            </a:r>
          </a:p>
          <a:p>
            <a:r>
              <a:rPr lang="en-US" dirty="0" smtClean="0"/>
              <a:t>~=	Not equal to</a:t>
            </a:r>
            <a:endParaRPr lang="en-US" dirty="0"/>
          </a:p>
          <a:p>
            <a:r>
              <a:rPr lang="en-US" dirty="0" smtClean="0"/>
              <a:t>&amp;	And (both relations must be true)</a:t>
            </a:r>
          </a:p>
          <a:p>
            <a:r>
              <a:rPr lang="en-US" dirty="0" smtClean="0"/>
              <a:t>|	Or (either relation must be true)</a:t>
            </a:r>
            <a:endParaRPr lang="en-US" dirty="0"/>
          </a:p>
          <a:p>
            <a:r>
              <a:rPr lang="en-US" dirty="0" smtClean="0"/>
              <a:t>~	Not (reverses the expression outcome)</a:t>
            </a:r>
            <a:endParaRPr lang="en-US" dirty="0"/>
          </a:p>
          <a:p>
            <a:r>
              <a:rPr lang="en-US" dirty="0" smtClean="0"/>
              <a:t>()	Determines the order of operations</a:t>
            </a:r>
          </a:p>
          <a:p>
            <a:endParaRPr lang="en-US" dirty="0" smtClean="0"/>
          </a:p>
        </p:txBody>
      </p:sp>
      <p:sp>
        <p:nvSpPr>
          <p:cNvPr id="9" name="Oval 8"/>
          <p:cNvSpPr/>
          <p:nvPr/>
        </p:nvSpPr>
        <p:spPr>
          <a:xfrm>
            <a:off x="2286000" y="1752600"/>
            <a:ext cx="533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91000" y="4953000"/>
            <a:ext cx="533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Shot 2013-08-16 at 6.12.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0"/>
            <a:ext cx="3378200" cy="2336800"/>
          </a:xfrm>
          <a:prstGeom prst="rect">
            <a:avLst/>
          </a:prstGeom>
        </p:spPr>
      </p:pic>
      <p:sp>
        <p:nvSpPr>
          <p:cNvPr id="10" name="TextBox 9"/>
          <p:cNvSpPr txBox="1"/>
          <p:nvPr/>
        </p:nvSpPr>
        <p:spPr>
          <a:xfrm>
            <a:off x="609600" y="304800"/>
            <a:ext cx="2971800" cy="369332"/>
          </a:xfrm>
          <a:prstGeom prst="rect">
            <a:avLst/>
          </a:prstGeom>
          <a:solidFill>
            <a:srgbClr val="001667"/>
          </a:solidFill>
        </p:spPr>
        <p:txBody>
          <a:bodyPr wrap="square" rtlCol="0">
            <a:spAutoFit/>
          </a:bodyPr>
          <a:lstStyle/>
          <a:p>
            <a:pPr algn="ctr"/>
            <a:r>
              <a:rPr lang="en-US" dirty="0" smtClean="0"/>
              <a:t>Calculator Pad</a:t>
            </a:r>
          </a:p>
        </p:txBody>
      </p:sp>
    </p:spTree>
    <p:extLst>
      <p:ext uri="{BB962C8B-B14F-4D97-AF65-F5344CB8AC3E}">
        <p14:creationId xmlns:p14="http://schemas.microsoft.com/office/powerpoint/2010/main" val="8328458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6 at 5.59.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6268"/>
            <a:ext cx="9144000" cy="543975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343400" y="2590800"/>
            <a:ext cx="4350291" cy="646331"/>
          </a:xfrm>
          <a:prstGeom prst="rect">
            <a:avLst/>
          </a:prstGeom>
          <a:solidFill>
            <a:srgbClr val="001667"/>
          </a:solidFill>
        </p:spPr>
        <p:txBody>
          <a:bodyPr wrap="square" rtlCol="0">
            <a:spAutoFit/>
          </a:bodyPr>
          <a:lstStyle/>
          <a:p>
            <a:pPr algn="ctr"/>
            <a:r>
              <a:rPr lang="en-US" dirty="0" smtClean="0"/>
              <a:t>Note that the two conditions are accurately displayed next to the If button. Click OK.</a:t>
            </a:r>
          </a:p>
        </p:txBody>
      </p:sp>
      <p:sp>
        <p:nvSpPr>
          <p:cNvPr id="11" name="Oval 10"/>
          <p:cNvSpPr/>
          <p:nvPr/>
        </p:nvSpPr>
        <p:spPr>
          <a:xfrm>
            <a:off x="1295400" y="2133600"/>
            <a:ext cx="2438400" cy="762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00400" y="5105400"/>
            <a:ext cx="6858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4855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825</Words>
  <Application>Microsoft Macintosh PowerPoint</Application>
  <PresentationFormat>On-screen Show (4:3)</PresentationFormat>
  <Paragraphs>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Social Science Research Design and Statistics, 2/e Alfred P. Rovai, Jason D. Baker, and Michael K. Ponton</vt:lpstr>
      <vt:lpstr>Selecting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Alfred P. Rovai</dc:creator>
  <cp:keywords/>
  <dc:description/>
  <cp:lastModifiedBy>Alfred Rovai</cp:lastModifiedBy>
  <cp:revision>123</cp:revision>
  <dcterms:created xsi:type="dcterms:W3CDTF">2013-06-04T13:30:25Z</dcterms:created>
  <dcterms:modified xsi:type="dcterms:W3CDTF">2013-08-27T10:24:05Z</dcterms:modified>
  <cp:category/>
</cp:coreProperties>
</file>